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Columna1</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Hoja1!$A$2:$A$5</c:f>
              <c:strCache>
                <c:ptCount val="4"/>
                <c:pt idx="0">
                  <c:v>Black rhino</c:v>
                </c:pt>
                <c:pt idx="1">
                  <c:v>White rhino</c:v>
                </c:pt>
                <c:pt idx="2">
                  <c:v>Javan rhino</c:v>
                </c:pt>
                <c:pt idx="3">
                  <c:v>sumatran rhino</c:v>
                </c:pt>
              </c:strCache>
            </c:strRef>
          </c:cat>
          <c:val>
            <c:numRef>
              <c:f>Hoja1!$B$2:$B$5</c:f>
              <c:numCache>
                <c:formatCode>General</c:formatCode>
                <c:ptCount val="4"/>
              </c:numCache>
            </c:numRef>
          </c:val>
        </c:ser>
        <c:ser>
          <c:idx val="1"/>
          <c:order val="1"/>
          <c:tx>
            <c:strRef>
              <c:f>Hoja1!$C$1</c:f>
              <c:strCache>
                <c:ptCount val="1"/>
                <c:pt idx="0">
                  <c:v>Rhinos population</c:v>
                </c:pt>
              </c:strCache>
            </c:strRef>
          </c:tx>
          <c:spPr>
            <a:solidFill>
              <a:schemeClr val="accent3"/>
            </a:solid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Hoja1!$A$2:$A$5</c:f>
              <c:strCache>
                <c:ptCount val="4"/>
                <c:pt idx="0">
                  <c:v>Black rhino</c:v>
                </c:pt>
                <c:pt idx="1">
                  <c:v>White rhino</c:v>
                </c:pt>
                <c:pt idx="2">
                  <c:v>Javan rhino</c:v>
                </c:pt>
                <c:pt idx="3">
                  <c:v>sumatran rhino</c:v>
                </c:pt>
              </c:strCache>
            </c:strRef>
          </c:cat>
          <c:val>
            <c:numRef>
              <c:f>Hoja1!$C$2:$C$5</c:f>
              <c:numCache>
                <c:formatCode>General</c:formatCode>
                <c:ptCount val="4"/>
                <c:pt idx="0">
                  <c:v>5</c:v>
                </c:pt>
                <c:pt idx="1">
                  <c:v>20</c:v>
                </c:pt>
                <c:pt idx="2">
                  <c:v>100</c:v>
                </c:pt>
                <c:pt idx="3">
                  <c:v>100</c:v>
                </c:pt>
              </c:numCache>
            </c:numRef>
          </c:val>
        </c:ser>
        <c:ser>
          <c:idx val="2"/>
          <c:order val="2"/>
          <c:tx>
            <c:strRef>
              <c:f>Hoja1!$D$1</c:f>
              <c:strCache>
                <c:ptCount val="1"/>
                <c:pt idx="0">
                  <c:v>Columna2</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Hoja1!$A$2:$A$5</c:f>
              <c:strCache>
                <c:ptCount val="4"/>
                <c:pt idx="0">
                  <c:v>Black rhino</c:v>
                </c:pt>
                <c:pt idx="1">
                  <c:v>White rhino</c:v>
                </c:pt>
                <c:pt idx="2">
                  <c:v>Javan rhino</c:v>
                </c:pt>
                <c:pt idx="3">
                  <c:v>sumatran rhino</c:v>
                </c:pt>
              </c:strCache>
            </c:strRef>
          </c:cat>
          <c:val>
            <c:numRef>
              <c:f>Hoja1!$D$2:$D$5</c:f>
              <c:numCache>
                <c:formatCode>General</c:formatCode>
                <c:ptCount val="4"/>
              </c:numCache>
            </c:numRef>
          </c:val>
        </c:ser>
        <c:dLbls>
          <c:dLblPos val="outEnd"/>
          <c:showLegendKey val="0"/>
          <c:showVal val="1"/>
          <c:showCatName val="0"/>
          <c:showSerName val="0"/>
          <c:showPercent val="0"/>
          <c:showBubbleSize val="0"/>
        </c:dLbls>
        <c:gapWidth val="164"/>
        <c:overlap val="-22"/>
        <c:axId val="346094856"/>
        <c:axId val="346097208"/>
      </c:barChart>
      <c:catAx>
        <c:axId val="34609485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346097208"/>
        <c:crosses val="autoZero"/>
        <c:auto val="1"/>
        <c:lblAlgn val="ctr"/>
        <c:lblOffset val="100"/>
        <c:noMultiLvlLbl val="0"/>
      </c:catAx>
      <c:valAx>
        <c:axId val="3460972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346094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a:xfrm>
            <a:off x="3962399" y="5870575"/>
            <a:ext cx="4893958" cy="377825"/>
          </a:xfrm>
        </p:spPr>
        <p:txBody>
          <a:bodyPr/>
          <a:lstStyle/>
          <a:p>
            <a:endParaRPr lang="es-EC"/>
          </a:p>
        </p:txBody>
      </p:sp>
      <p:sp>
        <p:nvSpPr>
          <p:cNvPr id="6" name="Slide Number Placeholder 5"/>
          <p:cNvSpPr>
            <a:spLocks noGrp="1"/>
          </p:cNvSpPr>
          <p:nvPr>
            <p:ph type="sldNum" sz="quarter" idx="12"/>
          </p:nvPr>
        </p:nvSpPr>
        <p:spPr>
          <a:xfrm>
            <a:off x="10608958" y="5870575"/>
            <a:ext cx="551167" cy="377825"/>
          </a:xfrm>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20397572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7562C1B-09EA-4EC6-B87E-812B0E82A293}" type="datetimeFigureOut">
              <a:rPr lang="es-EC" smtClean="0"/>
              <a:t>14/8/2016</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19917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57408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2917501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3186640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1195229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1627919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
        <p:nvSpPr>
          <p:cNvPr id="8" name="Title 1"/>
          <p:cNvSpPr>
            <a:spLocks noGrp="1"/>
          </p:cNvSpPr>
          <p:nvPr>
            <p:ph type="title"/>
          </p:nvPr>
        </p:nvSpPr>
        <p:spPr>
          <a:xfrm>
            <a:off x="685801" y="609600"/>
            <a:ext cx="10131425" cy="1456267"/>
          </a:xfrm>
        </p:spPr>
        <p:txBody>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151955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4111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418030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562C1B-09EA-4EC6-B87E-812B0E82A293}" type="datetimeFigureOut">
              <a:rPr lang="es-EC" smtClean="0"/>
              <a:t>14/8/2016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70040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7562C1B-09EA-4EC6-B87E-812B0E82A293}" type="datetimeFigureOut">
              <a:rPr lang="es-EC" smtClean="0"/>
              <a:t>14/8/2016</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370575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7562C1B-09EA-4EC6-B87E-812B0E82A293}" type="datetimeFigureOut">
              <a:rPr lang="es-EC" smtClean="0"/>
              <a:t>14/8/2016</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2539370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7562C1B-09EA-4EC6-B87E-812B0E82A293}" type="datetimeFigureOut">
              <a:rPr lang="es-EC" smtClean="0"/>
              <a:t>14/8/2016</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89959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17562C1B-09EA-4EC6-B87E-812B0E82A293}" type="datetimeFigureOut">
              <a:rPr lang="es-EC" smtClean="0"/>
              <a:t>14/8/2016</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114784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7562C1B-09EA-4EC6-B87E-812B0E82A293}" type="datetimeFigureOut">
              <a:rPr lang="es-EC" smtClean="0"/>
              <a:t>14/8/2016</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24518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7562C1B-09EA-4EC6-B87E-812B0E82A293}" type="datetimeFigureOut">
              <a:rPr lang="es-EC" smtClean="0"/>
              <a:t>14/8/2016</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0C9F973-A997-4504-83F1-4F5ADD6B65F5}" type="slidenum">
              <a:rPr lang="es-EC" smtClean="0"/>
              <a:t>‹Nº›</a:t>
            </a:fld>
            <a:endParaRPr lang="es-EC"/>
          </a:p>
        </p:txBody>
      </p:sp>
    </p:spTree>
    <p:extLst>
      <p:ext uri="{BB962C8B-B14F-4D97-AF65-F5344CB8AC3E}">
        <p14:creationId xmlns:p14="http://schemas.microsoft.com/office/powerpoint/2010/main" val="1440960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7562C1B-09EA-4EC6-B87E-812B0E82A293}" type="datetimeFigureOut">
              <a:rPr lang="es-EC" smtClean="0"/>
              <a:t>14/8/2016</a:t>
            </a:fld>
            <a:endParaRPr lang="es-EC"/>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EC"/>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0C9F973-A997-4504-83F1-4F5ADD6B65F5}" type="slidenum">
              <a:rPr lang="es-EC" smtClean="0"/>
              <a:t>‹Nº›</a:t>
            </a:fld>
            <a:endParaRPr lang="es-EC"/>
          </a:p>
        </p:txBody>
      </p:sp>
    </p:spTree>
    <p:extLst>
      <p:ext uri="{BB962C8B-B14F-4D97-AF65-F5344CB8AC3E}">
        <p14:creationId xmlns:p14="http://schemas.microsoft.com/office/powerpoint/2010/main" val="329796001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3572" y="602671"/>
            <a:ext cx="11755582" cy="5081156"/>
          </a:xfrm>
        </p:spPr>
        <p:txBody>
          <a:bodyPr>
            <a:noAutofit/>
          </a:bodyPr>
          <a:lstStyle/>
          <a:p>
            <a:pPr algn="ctr"/>
            <a:r>
              <a:rPr lang="es-EC" sz="13800" dirty="0" err="1" smtClean="0">
                <a:latin typeface="Comic Sans MS" panose="030F0702030302020204" pitchFamily="66" charset="0"/>
              </a:rPr>
              <a:t>Let</a:t>
            </a:r>
            <a:r>
              <a:rPr lang="es-EC" sz="13800" dirty="0" smtClean="0">
                <a:latin typeface="Comic Sans MS" panose="030F0702030302020204" pitchFamily="66" charset="0"/>
              </a:rPr>
              <a:t> </a:t>
            </a:r>
            <a:r>
              <a:rPr lang="es-EC" sz="13800" dirty="0" err="1" smtClean="0">
                <a:latin typeface="Comic Sans MS" panose="030F0702030302020204" pitchFamily="66" charset="0"/>
              </a:rPr>
              <a:t>save</a:t>
            </a:r>
            <a:r>
              <a:rPr lang="es-EC" sz="13800" dirty="0" smtClean="0">
                <a:latin typeface="Comic Sans MS" panose="030F0702030302020204" pitchFamily="66" charset="0"/>
              </a:rPr>
              <a:t> </a:t>
            </a:r>
            <a:r>
              <a:rPr lang="es-EC" sz="13800" dirty="0" err="1" smtClean="0">
                <a:latin typeface="Comic Sans MS" panose="030F0702030302020204" pitchFamily="66" charset="0"/>
              </a:rPr>
              <a:t>rhinos</a:t>
            </a:r>
            <a:r>
              <a:rPr lang="es-EC" sz="13800" dirty="0" smtClean="0">
                <a:latin typeface="Comic Sans MS" panose="030F0702030302020204" pitchFamily="66" charset="0"/>
              </a:rPr>
              <a:t> </a:t>
            </a:r>
            <a:endParaRPr lang="es-EC" sz="13800" dirty="0">
              <a:latin typeface="Comic Sans MS" panose="030F0702030302020204" pitchFamily="66" charset="0"/>
            </a:endParaRPr>
          </a:p>
        </p:txBody>
      </p:sp>
    </p:spTree>
    <p:extLst>
      <p:ext uri="{BB962C8B-B14F-4D97-AF65-F5344CB8AC3E}">
        <p14:creationId xmlns:p14="http://schemas.microsoft.com/office/powerpoint/2010/main" val="2558127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C" sz="4800" dirty="0" smtClean="0">
                <a:latin typeface="Gungsuh" panose="02030600000101010101" pitchFamily="18" charset="-127"/>
                <a:ea typeface="Gungsuh" panose="02030600000101010101" pitchFamily="18" charset="-127"/>
              </a:rPr>
              <a:t>RHINOS POPULATION</a:t>
            </a:r>
            <a:endParaRPr lang="es-EC" sz="4800" dirty="0">
              <a:latin typeface="Gungsuh" panose="02030600000101010101" pitchFamily="18" charset="-127"/>
              <a:ea typeface="Gungsuh" panose="02030600000101010101" pitchFamily="18" charset="-127"/>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475522696"/>
              </p:ext>
            </p:extLst>
          </p:nvPr>
        </p:nvGraphicFramePr>
        <p:xfrm>
          <a:off x="685800" y="2141538"/>
          <a:ext cx="10131425" cy="3649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1636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107381" y="1236518"/>
            <a:ext cx="3200691" cy="654628"/>
          </a:xfrm>
        </p:spPr>
        <p:txBody>
          <a:bodyPr>
            <a:noAutofit/>
          </a:bodyPr>
          <a:lstStyle/>
          <a:p>
            <a:pPr algn="r"/>
            <a:r>
              <a:rPr lang="es-EC" sz="4000" dirty="0" smtClean="0">
                <a:latin typeface="Ravie" panose="04040805050809020602" pitchFamily="82" charset="0"/>
              </a:rPr>
              <a:t>HABITAT</a:t>
            </a:r>
            <a:endParaRPr lang="es-EC" sz="4000" dirty="0">
              <a:latin typeface="Ravie" panose="04040805050809020602" pitchFamily="82" charset="0"/>
            </a:endParaRPr>
          </a:p>
        </p:txBody>
      </p:sp>
      <p:pic>
        <p:nvPicPr>
          <p:cNvPr id="6" name="Marcador de posición de imagen 5"/>
          <p:cNvPicPr>
            <a:picLocks noGrp="1" noChangeAspect="1"/>
          </p:cNvPicPr>
          <p:nvPr>
            <p:ph type="pic" idx="1"/>
          </p:nvPr>
        </p:nvPicPr>
        <p:blipFill>
          <a:blip r:embed="rId2">
            <a:extLst>
              <a:ext uri="{28A0092B-C50C-407E-A947-70E740481C1C}">
                <a14:useLocalDpi xmlns:a14="http://schemas.microsoft.com/office/drawing/2010/main" val="0"/>
              </a:ext>
            </a:extLst>
          </a:blip>
          <a:srcRect t="18077" b="18077"/>
          <a:stretch>
            <a:fillRect/>
          </a:stretch>
        </p:blipFill>
        <p:spPr>
          <a:xfrm>
            <a:off x="509155" y="474911"/>
            <a:ext cx="5798127" cy="2545517"/>
          </a:xfrm>
        </p:spPr>
      </p:pic>
      <p:sp>
        <p:nvSpPr>
          <p:cNvPr id="4" name="Marcador de texto 3"/>
          <p:cNvSpPr>
            <a:spLocks noGrp="1"/>
          </p:cNvSpPr>
          <p:nvPr>
            <p:ph type="body" sz="half" idx="2"/>
          </p:nvPr>
        </p:nvSpPr>
        <p:spPr>
          <a:xfrm>
            <a:off x="779318" y="3605884"/>
            <a:ext cx="10131427" cy="2022183"/>
          </a:xfrm>
        </p:spPr>
        <p:txBody>
          <a:bodyPr>
            <a:normAutofit/>
          </a:bodyPr>
          <a:lstStyle/>
          <a:p>
            <a:r>
              <a:rPr lang="en-US" dirty="0"/>
              <a:t>Rhinoceroses are fairly hardy animals and can survive in a range of different habitat types. They can naturally be found throughout Asia and Africa and their habitat ranges from give rainforests and swamps to grassy plains. Typically, rhinos are solitary animals, although not unsociable when they meet one another in the wild. White Rhinos are an exception to this rule, and prefer to live in small herds, made up mostly of females.</a:t>
            </a:r>
            <a:endParaRPr lang="es-EC" dirty="0"/>
          </a:p>
        </p:txBody>
      </p:sp>
    </p:spTree>
    <p:extLst>
      <p:ext uri="{BB962C8B-B14F-4D97-AF65-F5344CB8AC3E}">
        <p14:creationId xmlns:p14="http://schemas.microsoft.com/office/powerpoint/2010/main" val="1010136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Black rhino</a:t>
            </a:r>
            <a:endParaRPr lang="es-ES" dirty="0"/>
          </a:p>
        </p:txBody>
      </p:sp>
      <p:sp>
        <p:nvSpPr>
          <p:cNvPr id="4" name="Marcador de texto 3"/>
          <p:cNvSpPr>
            <a:spLocks noGrp="1"/>
          </p:cNvSpPr>
          <p:nvPr>
            <p:ph type="body" sz="half" idx="2"/>
          </p:nvPr>
        </p:nvSpPr>
        <p:spPr>
          <a:xfrm>
            <a:off x="685800" y="5299602"/>
            <a:ext cx="10131427" cy="1461805"/>
          </a:xfrm>
        </p:spPr>
        <p:txBody>
          <a:bodyPr>
            <a:normAutofit/>
          </a:bodyPr>
          <a:lstStyle/>
          <a:p>
            <a:r>
              <a:rPr lang="en-US" dirty="0"/>
              <a:t>The black rhino is smaller than the white rhino, although adults can still reach 1.5 </a:t>
            </a:r>
            <a:r>
              <a:rPr lang="en-US" dirty="0" smtClean="0"/>
              <a:t>meters </a:t>
            </a:r>
            <a:r>
              <a:rPr lang="en-US" dirty="0"/>
              <a:t>in height and weigh in at 1.4 </a:t>
            </a:r>
            <a:r>
              <a:rPr lang="en-US" dirty="0" smtClean="0"/>
              <a:t>tones.</a:t>
            </a:r>
            <a:r>
              <a:rPr lang="en-US" dirty="0"/>
              <a:t/>
            </a:r>
            <a:br>
              <a:rPr lang="en-US" dirty="0"/>
            </a:br>
            <a:r>
              <a:rPr lang="en-US" dirty="0"/>
              <a:t/>
            </a:r>
            <a:br>
              <a:rPr lang="en-US" dirty="0"/>
            </a:br>
            <a:r>
              <a:rPr lang="en-US" dirty="0"/>
              <a:t>The species is distinguished from the white rhino by a prehensile upper lip (hence the alternative name of hook-lipped rhino), which it uses to feed on twigs of woody plants and a variety of herbaceous plants. They have a particular liking for acacias.</a:t>
            </a:r>
            <a:endParaRPr lang="es-ES" dirty="0"/>
          </a:p>
        </p:txBody>
      </p:sp>
      <p:pic>
        <p:nvPicPr>
          <p:cNvPr id="6" name="Imagen 5"/>
          <p:cNvPicPr>
            <a:picLocks noChangeAspect="1"/>
          </p:cNvPicPr>
          <p:nvPr/>
        </p:nvPicPr>
        <p:blipFill>
          <a:blip r:embed="rId2"/>
          <a:stretch>
            <a:fillRect/>
          </a:stretch>
        </p:blipFill>
        <p:spPr>
          <a:xfrm>
            <a:off x="3013656" y="163142"/>
            <a:ext cx="4340181" cy="4416772"/>
          </a:xfrm>
          <a:prstGeom prst="rect">
            <a:avLst/>
          </a:prstGeom>
        </p:spPr>
      </p:pic>
    </p:spTree>
    <p:extLst>
      <p:ext uri="{BB962C8B-B14F-4D97-AF65-F5344CB8AC3E}">
        <p14:creationId xmlns:p14="http://schemas.microsoft.com/office/powerpoint/2010/main" val="925618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White rhino</a:t>
            </a:r>
            <a:endParaRPr lang="es-ES" dirty="0"/>
          </a:p>
        </p:txBody>
      </p:sp>
      <p:sp>
        <p:nvSpPr>
          <p:cNvPr id="4" name="Marcador de texto 3"/>
          <p:cNvSpPr>
            <a:spLocks noGrp="1"/>
          </p:cNvSpPr>
          <p:nvPr>
            <p:ph type="body" sz="half" idx="2"/>
          </p:nvPr>
        </p:nvSpPr>
        <p:spPr>
          <a:xfrm>
            <a:off x="685800" y="5299603"/>
            <a:ext cx="10131427" cy="1049682"/>
          </a:xfrm>
        </p:spPr>
        <p:txBody>
          <a:bodyPr>
            <a:normAutofit/>
          </a:bodyPr>
          <a:lstStyle/>
          <a:p>
            <a:r>
              <a:rPr lang="en-US" dirty="0"/>
              <a:t>White rhinos are the second largest land mammal and their name comes from the </a:t>
            </a:r>
            <a:r>
              <a:rPr lang="en-US" dirty="0" smtClean="0"/>
              <a:t>Afrikaans's, </a:t>
            </a:r>
            <a:r>
              <a:rPr lang="en-US" dirty="0"/>
              <a:t>a West Germanic language, word “</a:t>
            </a:r>
            <a:r>
              <a:rPr lang="en-US" dirty="0" err="1"/>
              <a:t>weit</a:t>
            </a:r>
            <a:r>
              <a:rPr lang="en-US" dirty="0"/>
              <a:t>” which means wide and refers to the animal’s muzzle. Also known as the square-lipped rhinoceros, white rhinos have a square upper lip with almost no hair. The majority (98.8%) of white rhinos occur in just four countries: South Africa, Namibia, Zimbabwe, and Kenya. Northern white rhinos and southern white rhinos are genetically distinct subspecies and are found in two different regions in Africa.</a:t>
            </a:r>
            <a:endParaRPr lang="es-ES" dirty="0"/>
          </a:p>
        </p:txBody>
      </p:sp>
      <p:pic>
        <p:nvPicPr>
          <p:cNvPr id="5" name="Imagen 4"/>
          <p:cNvPicPr>
            <a:picLocks noChangeAspect="1"/>
          </p:cNvPicPr>
          <p:nvPr/>
        </p:nvPicPr>
        <p:blipFill>
          <a:blip r:embed="rId2"/>
          <a:stretch>
            <a:fillRect/>
          </a:stretch>
        </p:blipFill>
        <p:spPr>
          <a:xfrm>
            <a:off x="2497964" y="589781"/>
            <a:ext cx="5474058" cy="3649372"/>
          </a:xfrm>
          <a:prstGeom prst="rect">
            <a:avLst/>
          </a:prstGeom>
        </p:spPr>
      </p:pic>
    </p:spTree>
    <p:extLst>
      <p:ext uri="{BB962C8B-B14F-4D97-AF65-F5344CB8AC3E}">
        <p14:creationId xmlns:p14="http://schemas.microsoft.com/office/powerpoint/2010/main" val="11633109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58</TotalTime>
  <Words>215</Words>
  <Application>Microsoft Office PowerPoint</Application>
  <PresentationFormat>Panorámica</PresentationFormat>
  <Paragraphs>8</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Calibri</vt:lpstr>
      <vt:lpstr>Calibri Light</vt:lpstr>
      <vt:lpstr>Comic Sans MS</vt:lpstr>
      <vt:lpstr>Gungsuh</vt:lpstr>
      <vt:lpstr>Ravie</vt:lpstr>
      <vt:lpstr>Celestial</vt:lpstr>
      <vt:lpstr>Let save rhinos </vt:lpstr>
      <vt:lpstr>RHINOS POPULATION</vt:lpstr>
      <vt:lpstr>HABITAT</vt:lpstr>
      <vt:lpstr>Black rhino</vt:lpstr>
      <vt:lpstr>White rhino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 save rhinos</dc:title>
  <dc:creator>Usuario Primaria</dc:creator>
  <cp:lastModifiedBy>janeth jacqueline leon villacis</cp:lastModifiedBy>
  <cp:revision>7</cp:revision>
  <dcterms:created xsi:type="dcterms:W3CDTF">2016-08-10T13:13:54Z</dcterms:created>
  <dcterms:modified xsi:type="dcterms:W3CDTF">2016-08-14T15:17:23Z</dcterms:modified>
</cp:coreProperties>
</file>